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17"/>
  </p:notesMasterIdLst>
  <p:sldIdLst>
    <p:sldId id="256" r:id="rId2"/>
    <p:sldId id="259" r:id="rId3"/>
    <p:sldId id="260" r:id="rId4"/>
    <p:sldId id="257" r:id="rId5"/>
    <p:sldId id="262" r:id="rId6"/>
    <p:sldId id="261" r:id="rId7"/>
    <p:sldId id="263" r:id="rId8"/>
    <p:sldId id="265" r:id="rId9"/>
    <p:sldId id="264" r:id="rId10"/>
    <p:sldId id="266" r:id="rId11"/>
    <p:sldId id="269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0" autoAdjust="0"/>
    <p:restoredTop sz="85984" autoAdjust="0"/>
  </p:normalViewPr>
  <p:slideViewPr>
    <p:cSldViewPr snapToGrid="0">
      <p:cViewPr>
        <p:scale>
          <a:sx n="66" d="100"/>
          <a:sy n="66" d="100"/>
        </p:scale>
        <p:origin x="4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33637-5C79-4413-AE5B-E565ACD24AB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28FEA-2BAE-4FC8-B9E3-C6423C594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4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28FEA-2BAE-4FC8-B9E3-C6423C594B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8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described it like a button</a:t>
            </a:r>
          </a:p>
          <a:p>
            <a:endParaRPr lang="en-US" dirty="0"/>
          </a:p>
          <a:p>
            <a:r>
              <a:rPr lang="en-US" dirty="0"/>
              <a:t>But it isn’t that accurate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28FEA-2BAE-4FC8-B9E3-C6423C594B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7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May 10,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865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7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7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8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1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9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999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8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May 10,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08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62" r:id="rId4"/>
    <p:sldLayoutId id="2147483763" r:id="rId5"/>
    <p:sldLayoutId id="2147483764" r:id="rId6"/>
    <p:sldLayoutId id="2147483769" r:id="rId7"/>
    <p:sldLayoutId id="2147483765" r:id="rId8"/>
    <p:sldLayoutId id="2147483766" r:id="rId9"/>
    <p:sldLayoutId id="2147483767" r:id="rId10"/>
    <p:sldLayoutId id="214748376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force-sensitive-resistor-fsr/overvie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0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CC819-8266-4BAD-A2E8-22D4CCE45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383" y="1065965"/>
            <a:ext cx="5437187" cy="2986234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Trajan Pro" panose="02020502050506020301" pitchFamily="18" charset="0"/>
              </a:rPr>
              <a:t>Inventory Tracker</a:t>
            </a:r>
          </a:p>
        </p:txBody>
      </p:sp>
      <p:sp>
        <p:nvSpPr>
          <p:cNvPr id="47" name="Oval 41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E2218-AB07-4FE6-8185-8DB90DF01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376" y="4664118"/>
            <a:ext cx="5437187" cy="22652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alpha val="60000"/>
                  </a:schemeClr>
                </a:solidFill>
                <a:latin typeface="Trajan Pro" panose="02020502050506020301" pitchFamily="18" charset="0"/>
              </a:rPr>
              <a:t>THANH NGUYEN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3B7CB54-EF66-4D64-87BC-9A1B08F64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6203952" y="1904928"/>
            <a:ext cx="5437187" cy="3049731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60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6" name="Rectangle 7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C516D-4899-453E-A086-8B1585FC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438" y="577126"/>
            <a:ext cx="4500562" cy="1562959"/>
          </a:xfrm>
        </p:spPr>
        <p:txBody>
          <a:bodyPr wrap="square" anchor="t">
            <a:normAutofit fontScale="90000"/>
          </a:bodyPr>
          <a:lstStyle/>
          <a:p>
            <a:r>
              <a:rPr lang="en-US" dirty="0">
                <a:latin typeface="Trajan Pro" panose="02020502050506020301" pitchFamily="18" charset="0"/>
              </a:rPr>
              <a:t>FSR Using Arduino Uno</a:t>
            </a:r>
          </a:p>
        </p:txBody>
      </p:sp>
      <p:pic>
        <p:nvPicPr>
          <p:cNvPr id="10242" name="Picture 2" descr="Components Required">
            <a:extLst>
              <a:ext uri="{FF2B5EF4-FFF2-40B4-BE49-F238E27FC236}">
                <a16:creationId xmlns:a16="http://schemas.microsoft.com/office/drawing/2014/main" id="{047171A6-2E87-40C1-BB9A-B84E90CC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62" y="2800833"/>
            <a:ext cx="4500563" cy="3375422"/>
          </a:xfrm>
          <a:custGeom>
            <a:avLst/>
            <a:gdLst/>
            <a:ahLst/>
            <a:cxnLst/>
            <a:rect l="l" t="t" r="r" b="b"/>
            <a:pathLst>
              <a:path w="5051426" h="3640362">
                <a:moveTo>
                  <a:pt x="0" y="0"/>
                </a:moveTo>
                <a:lnTo>
                  <a:pt x="5051426" y="0"/>
                </a:lnTo>
                <a:lnTo>
                  <a:pt x="5051426" y="3640362"/>
                </a:lnTo>
                <a:lnTo>
                  <a:pt x="0" y="36403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ow to Setup a Raspberry Pi Pressure Pad (FSR) - Pi My Life Up">
            <a:extLst>
              <a:ext uri="{FF2B5EF4-FFF2-40B4-BE49-F238E27FC236}">
                <a16:creationId xmlns:a16="http://schemas.microsoft.com/office/drawing/2014/main" id="{4A6F7003-2C16-4D46-93E4-22156E0A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7325" y="2823385"/>
            <a:ext cx="6373813" cy="3330317"/>
          </a:xfrm>
          <a:custGeom>
            <a:avLst/>
            <a:gdLst/>
            <a:ahLst/>
            <a:cxnLst/>
            <a:rect l="l" t="t" r="r" b="b"/>
            <a:pathLst>
              <a:path w="5051426" h="3640362">
                <a:moveTo>
                  <a:pt x="0" y="0"/>
                </a:moveTo>
                <a:lnTo>
                  <a:pt x="5051426" y="0"/>
                </a:lnTo>
                <a:lnTo>
                  <a:pt x="5051426" y="3640362"/>
                </a:lnTo>
                <a:lnTo>
                  <a:pt x="0" y="36403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Rectangle 76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2E11FDD6-AC4B-481A-AB30-32E6F5DC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28" y="242684"/>
            <a:ext cx="2518682" cy="23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61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715D-39AA-4410-A0C7-3C4C12C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097000"/>
            <a:ext cx="11091600" cy="1332000"/>
          </a:xfrm>
        </p:spPr>
        <p:txBody>
          <a:bodyPr/>
          <a:lstStyle/>
          <a:p>
            <a:pPr algn="ctr"/>
            <a:r>
              <a:rPr lang="en-US" dirty="0">
                <a:latin typeface="Trajan Pro" panose="02020502050506020301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00591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79B9-23E2-4606-A2CE-E0E5CC48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jan Pro" panose="02020502050506020301" pitchFamily="18" charset="0"/>
              </a:rPr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453C-32AC-4A5E-A12D-4AA5503BD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ajan Pro" panose="02020502050506020301" pitchFamily="18" charset="0"/>
              </a:rPr>
              <a:t>LED Lights </a:t>
            </a:r>
          </a:p>
          <a:p>
            <a:r>
              <a:rPr lang="en-US" dirty="0">
                <a:latin typeface="Trajan Pro" panose="02020502050506020301" pitchFamily="18" charset="0"/>
              </a:rPr>
              <a:t>Implementing Load Cell</a:t>
            </a:r>
          </a:p>
          <a:p>
            <a:r>
              <a:rPr lang="en-US" dirty="0">
                <a:latin typeface="Trajan Pro" panose="02020502050506020301" pitchFamily="18" charset="0"/>
              </a:rPr>
              <a:t>Wireless/</a:t>
            </a:r>
            <a:r>
              <a:rPr lang="en-US" dirty="0" err="1">
                <a:latin typeface="Trajan Pro" panose="02020502050506020301" pitchFamily="18" charset="0"/>
              </a:rPr>
              <a:t>Wifi</a:t>
            </a:r>
            <a:endParaRPr lang="en-US" dirty="0">
              <a:latin typeface="Trajan Pro" panose="02020502050506020301" pitchFamily="18" charset="0"/>
            </a:endParaRPr>
          </a:p>
          <a:p>
            <a:r>
              <a:rPr lang="en-US" sz="2000" dirty="0">
                <a:latin typeface="Trajan Pro" panose="02020502050506020301" pitchFamily="18" charset="0"/>
              </a:rPr>
              <a:t>Arduino</a:t>
            </a:r>
            <a:r>
              <a:rPr lang="en-US" dirty="0">
                <a:latin typeface="Trajan Pro" panose="02020502050506020301" pitchFamily="18" charset="0"/>
              </a:rPr>
              <a:t> is an open source!</a:t>
            </a:r>
          </a:p>
          <a:p>
            <a:endParaRPr lang="en-US" dirty="0">
              <a:latin typeface="Trajan Pro" panose="02020502050506020301" pitchFamily="18" charset="0"/>
            </a:endParaRPr>
          </a:p>
        </p:txBody>
      </p:sp>
      <p:pic>
        <p:nvPicPr>
          <p:cNvPr id="11266" name="Picture 2" descr="Funny running led lights on Raspberry Pi @Raspberry_Pi # ...">
            <a:extLst>
              <a:ext uri="{FF2B5EF4-FFF2-40B4-BE49-F238E27FC236}">
                <a16:creationId xmlns:a16="http://schemas.microsoft.com/office/drawing/2014/main" id="{87C148A8-AE20-4F24-A0D1-29798D32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9" y="1881275"/>
            <a:ext cx="5849258" cy="329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71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4468-93AE-4442-A6E5-CF9EE8B6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jan Pro" panose="02020502050506020301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4820-4B41-48B9-8D84-728EE97BC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ajan Pro" panose="02020502050506020301" pitchFamily="18" charset="0"/>
              </a:rPr>
              <a:t>DIY Technology</a:t>
            </a:r>
          </a:p>
          <a:p>
            <a:r>
              <a:rPr lang="en-US" dirty="0">
                <a:latin typeface="Trajan Pro" panose="02020502050506020301" pitchFamily="18" charset="0"/>
              </a:rPr>
              <a:t>Learning The Process</a:t>
            </a:r>
          </a:p>
          <a:p>
            <a:endParaRPr lang="en-US" dirty="0"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3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7B03-9B73-4046-A5E9-AB8BED6E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jan Pro" panose="02020502050506020301" pitchFamily="18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EBB35-D67B-4A81-9E5A-C70DB9EF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https://tutorials-raspberrypi.com/digital-raspberry-pi-scale-weight-sensor-hx711/</a:t>
            </a:r>
          </a:p>
          <a:p>
            <a:r>
              <a:rPr lang="en-US" dirty="0">
                <a:hlinkClick r:id="rId2"/>
              </a:rPr>
              <a:t>https://learn.sparkfun.com/tutorials/openscale-applications-and-hookup-guide</a:t>
            </a:r>
          </a:p>
          <a:p>
            <a:r>
              <a:rPr lang="en-US" dirty="0">
                <a:hlinkClick r:id="rId2"/>
              </a:rPr>
              <a:t>https://circuitjournal.com/50kg-load-cells-with-HX711#required-components</a:t>
            </a:r>
          </a:p>
          <a:p>
            <a:r>
              <a:rPr lang="en-US" dirty="0">
                <a:hlinkClick r:id="rId2"/>
              </a:rPr>
              <a:t>https://learn.adafruit.com/force-sensitive-resistor-fsr/overview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3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F763-1480-4D62-AE92-0EFA9C04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290989"/>
            <a:ext cx="11091600" cy="1332000"/>
          </a:xfrm>
        </p:spPr>
        <p:txBody>
          <a:bodyPr/>
          <a:lstStyle/>
          <a:p>
            <a:pPr algn="ctr"/>
            <a:r>
              <a:rPr lang="en-US" dirty="0">
                <a:latin typeface="Trajan Pro" panose="02020502050506020301" pitchFamily="18" charset="0"/>
              </a:rPr>
              <a:t>Group 36</a:t>
            </a:r>
          </a:p>
        </p:txBody>
      </p:sp>
    </p:spTree>
    <p:extLst>
      <p:ext uri="{BB962C8B-B14F-4D97-AF65-F5344CB8AC3E}">
        <p14:creationId xmlns:p14="http://schemas.microsoft.com/office/powerpoint/2010/main" val="15169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A314-5143-4C0E-88A3-59F6BADA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jan Pro" panose="02020502050506020301" pitchFamily="18" charset="0"/>
              </a:rPr>
              <a:t>What Caused the Motive?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B6B6-824D-4504-A159-1F8EA1215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rajan Pro" panose="02020502050506020301" pitchFamily="18" charset="0"/>
              </a:rPr>
              <a:t>Volunteer at my parent’s shop</a:t>
            </a:r>
          </a:p>
          <a:p>
            <a:r>
              <a:rPr lang="en-US" sz="3200" dirty="0">
                <a:latin typeface="Trajan Pro" panose="02020502050506020301" pitchFamily="18" charset="0"/>
              </a:rPr>
              <a:t>Problem Tracking Inventory </a:t>
            </a:r>
          </a:p>
          <a:p>
            <a:r>
              <a:rPr lang="en-US" sz="3200" dirty="0">
                <a:latin typeface="Trajan Pro" panose="02020502050506020301" pitchFamily="18" charset="0"/>
              </a:rPr>
              <a:t>SQL or Raspberry Pi</a:t>
            </a:r>
          </a:p>
        </p:txBody>
      </p:sp>
    </p:spTree>
    <p:extLst>
      <p:ext uri="{BB962C8B-B14F-4D97-AF65-F5344CB8AC3E}">
        <p14:creationId xmlns:p14="http://schemas.microsoft.com/office/powerpoint/2010/main" val="388544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A38A6-1C09-4C4B-9E7B-0273C05A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>
                <a:latin typeface="Trajan Pro" panose="02020502050506020301" pitchFamily="18" charset="0"/>
              </a:rPr>
              <a:t>Initial Research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832A9EBF-92B3-465A-A90B-901E6766E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 lnSpcReduction="10000"/>
          </a:bodyPr>
          <a:lstStyle/>
          <a:p>
            <a:r>
              <a:rPr lang="en-US" sz="1600" dirty="0">
                <a:latin typeface="Trajan Pro" panose="02020502050506020301" pitchFamily="18" charset="0"/>
              </a:rPr>
              <a:t>Raspberry Pi</a:t>
            </a:r>
          </a:p>
          <a:p>
            <a:pPr lvl="1"/>
            <a:r>
              <a:rPr lang="en-US" sz="1600" dirty="0">
                <a:latin typeface="Trajan Pro" panose="02020502050506020301" pitchFamily="18" charset="0"/>
              </a:rPr>
              <a:t>Load Cell</a:t>
            </a:r>
          </a:p>
          <a:p>
            <a:pPr lvl="1"/>
            <a:r>
              <a:rPr lang="en-US" sz="1600" dirty="0">
                <a:latin typeface="Trajan Pro" panose="02020502050506020301" pitchFamily="18" charset="0"/>
              </a:rPr>
              <a:t>HX711 Load Cell </a:t>
            </a:r>
            <a:r>
              <a:rPr lang="en-US" sz="1600" dirty="0" err="1">
                <a:latin typeface="Trajan Pro" panose="02020502050506020301" pitchFamily="18" charset="0"/>
              </a:rPr>
              <a:t>AmP</a:t>
            </a:r>
            <a:r>
              <a:rPr lang="en-US" sz="1600" dirty="0">
                <a:latin typeface="Trajan Pro" panose="02020502050506020301" pitchFamily="18" charset="0"/>
              </a:rPr>
              <a:t>/ Weight sensor</a:t>
            </a:r>
          </a:p>
          <a:p>
            <a:pPr lvl="1"/>
            <a:r>
              <a:rPr lang="en-US" sz="1600" dirty="0">
                <a:latin typeface="Trajan Pro" panose="02020502050506020301" pitchFamily="18" charset="0"/>
              </a:rPr>
              <a:t>ATmega328P</a:t>
            </a:r>
          </a:p>
          <a:p>
            <a:pPr lvl="1"/>
            <a:r>
              <a:rPr lang="en-US" sz="1600" dirty="0">
                <a:latin typeface="Trajan Pro" panose="02020502050506020301" pitchFamily="18" charset="0"/>
              </a:rPr>
              <a:t>Breadboard</a:t>
            </a:r>
          </a:p>
          <a:p>
            <a:pPr lvl="1"/>
            <a:r>
              <a:rPr lang="en-US" sz="1600" dirty="0">
                <a:latin typeface="Trajan Pro" panose="02020502050506020301" pitchFamily="18" charset="0"/>
              </a:rPr>
              <a:t>Jumper Wires</a:t>
            </a:r>
          </a:p>
          <a:p>
            <a:pPr lvl="1"/>
            <a:r>
              <a:rPr lang="en-US" sz="1600" dirty="0">
                <a:latin typeface="Trajan Pro" panose="02020502050506020301" pitchFamily="18" charset="0"/>
              </a:rPr>
              <a:t>Two Boards</a:t>
            </a:r>
          </a:p>
          <a:p>
            <a:pPr lvl="1"/>
            <a:r>
              <a:rPr lang="en-US" sz="1600" dirty="0">
                <a:latin typeface="Trajan Pro" panose="02020502050506020301" pitchFamily="18" charset="0"/>
              </a:rPr>
              <a:t>Or Use FSR</a:t>
            </a:r>
          </a:p>
        </p:txBody>
      </p:sp>
      <p:pic>
        <p:nvPicPr>
          <p:cNvPr id="3076" name="Picture 4" descr="Raspberry Pi Waage Wägezelle">
            <a:extLst>
              <a:ext uri="{FF2B5EF4-FFF2-40B4-BE49-F238E27FC236}">
                <a16:creationId xmlns:a16="http://schemas.microsoft.com/office/drawing/2014/main" id="{4DB1E711-106D-4B1A-83E8-B75F74BB2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5498" y="1010587"/>
            <a:ext cx="3439868" cy="1934925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aspberry Pi Waage Wägezelle seitlich">
            <a:extLst>
              <a:ext uri="{FF2B5EF4-FFF2-40B4-BE49-F238E27FC236}">
                <a16:creationId xmlns:a16="http://schemas.microsoft.com/office/drawing/2014/main" id="{ED3B0F7C-2C73-43FF-A13C-45F33A487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5614" y="1010586"/>
            <a:ext cx="3439870" cy="1934926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F694FA8-996E-4945-9682-DE9A4632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1" y="3141604"/>
            <a:ext cx="3143797" cy="314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Bar-Type Load Cell in Between Two Plates">
            <a:extLst>
              <a:ext uri="{FF2B5EF4-FFF2-40B4-BE49-F238E27FC236}">
                <a16:creationId xmlns:a16="http://schemas.microsoft.com/office/drawing/2014/main" id="{AD7AA823-ECB8-4D1A-B1A3-12175B5D3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709" y="3289127"/>
            <a:ext cx="4037630" cy="26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21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83584-80CB-442A-AC2E-943A2B85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wrap="square" anchor="b">
            <a:normAutofit/>
          </a:bodyPr>
          <a:lstStyle/>
          <a:p>
            <a:r>
              <a:rPr lang="en-US" sz="6400" dirty="0">
                <a:latin typeface="Trajan Pro" panose="02020502050506020301" pitchFamily="18" charset="0"/>
              </a:rPr>
              <a:t>FSRs 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80CDABB1-3AC6-48A9-95AE-8E174EFF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6026" y="3604528"/>
            <a:ext cx="3827219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ACA6B-AF6B-47B7-BCC3-AB182C1FC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409936"/>
            <a:ext cx="5437187" cy="2682889"/>
          </a:xfrm>
        </p:spPr>
        <p:txBody>
          <a:bodyPr anchor="t">
            <a:normAutofit fontScale="92500"/>
          </a:bodyPr>
          <a:lstStyle/>
          <a:p>
            <a:r>
              <a:rPr lang="en-US" sz="1600" dirty="0">
                <a:latin typeface="Trajan Pro" panose="02020502050506020301" pitchFamily="18" charset="0"/>
              </a:rPr>
              <a:t>Sensors that detect Physical Pressure, Squeezing and Weight</a:t>
            </a:r>
          </a:p>
          <a:p>
            <a:r>
              <a:rPr lang="en-US" sz="1600" dirty="0">
                <a:latin typeface="Trajan Pro" panose="02020502050506020301" pitchFamily="18" charset="0"/>
              </a:rPr>
              <a:t>It’s only Two layers separated by a spacer </a:t>
            </a:r>
          </a:p>
          <a:p>
            <a:r>
              <a:rPr lang="en-US" sz="1600" dirty="0">
                <a:latin typeface="Trajan Pro" panose="02020502050506020301" pitchFamily="18" charset="0"/>
              </a:rPr>
              <a:t>Simple and low cost </a:t>
            </a:r>
          </a:p>
          <a:p>
            <a:r>
              <a:rPr lang="pt-BR" sz="1600" dirty="0">
                <a:latin typeface="Trajan Pro" panose="02020502050506020301" pitchFamily="18" charset="0"/>
              </a:rPr>
              <a:t>V</a:t>
            </a:r>
            <a:r>
              <a:rPr lang="pt-BR" sz="1100" dirty="0">
                <a:latin typeface="Trajan Pro" panose="02020502050506020301" pitchFamily="18" charset="0"/>
              </a:rPr>
              <a:t>out</a:t>
            </a:r>
            <a:r>
              <a:rPr lang="pt-BR" sz="1600" dirty="0">
                <a:latin typeface="Trajan Pro" panose="02020502050506020301" pitchFamily="18" charset="0"/>
              </a:rPr>
              <a:t> = V</a:t>
            </a:r>
            <a:r>
              <a:rPr lang="pt-BR" sz="1100" dirty="0">
                <a:latin typeface="Trajan Pro" panose="02020502050506020301" pitchFamily="18" charset="0"/>
              </a:rPr>
              <a:t>cc </a:t>
            </a:r>
            <a:r>
              <a:rPr lang="pt-BR" sz="1600" dirty="0">
                <a:latin typeface="Trajan Pro" panose="02020502050506020301" pitchFamily="18" charset="0"/>
              </a:rPr>
              <a:t>x R / (R + R</a:t>
            </a:r>
            <a:r>
              <a:rPr lang="pt-BR" sz="1100" dirty="0">
                <a:latin typeface="Trajan Pro" panose="02020502050506020301" pitchFamily="18" charset="0"/>
              </a:rPr>
              <a:t>fsr</a:t>
            </a:r>
            <a:r>
              <a:rPr lang="pt-BR" sz="1600" dirty="0">
                <a:latin typeface="Trajan Pro" panose="02020502050506020301" pitchFamily="18" charset="0"/>
              </a:rPr>
              <a:t>)</a:t>
            </a:r>
            <a:endParaRPr lang="en-US" sz="1600" dirty="0">
              <a:latin typeface="Trajan Pro" panose="02020502050506020301" pitchFamily="18" charset="0"/>
            </a:endParaRPr>
          </a:p>
          <a:p>
            <a:r>
              <a:rPr lang="en-US" sz="1600" dirty="0">
                <a:latin typeface="Trajan Pro" panose="02020502050506020301" pitchFamily="18" charset="0"/>
              </a:rPr>
              <a:t>It Uses Resistive values Measured in OHMs but… </a:t>
            </a:r>
          </a:p>
          <a:p>
            <a:endParaRPr lang="en-US" sz="1600" dirty="0">
              <a:latin typeface="Trajan Pro" panose="02020502050506020301" pitchFamily="18" charset="0"/>
            </a:endParaRPr>
          </a:p>
          <a:p>
            <a:endParaRPr lang="en-US" sz="1600" dirty="0">
              <a:latin typeface="Trajan Pro" panose="02020502050506020301" pitchFamily="18" charset="0"/>
            </a:endParaRPr>
          </a:p>
        </p:txBody>
      </p:sp>
      <p:pic>
        <p:nvPicPr>
          <p:cNvPr id="18" name="Picture 2" descr="sensor next to quarter">
            <a:extLst>
              <a:ext uri="{FF2B5EF4-FFF2-40B4-BE49-F238E27FC236}">
                <a16:creationId xmlns:a16="http://schemas.microsoft.com/office/drawing/2014/main" id="{2410D0E5-610D-414A-AB79-8DC9E936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669" y="302413"/>
            <a:ext cx="3629252" cy="272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66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9AED-2CEE-42B4-95D2-8AEBB7FD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Trajan Pro" panose="02020502050506020301" pitchFamily="18" charset="0"/>
              </a:rPr>
              <a:t>Sparkfun</a:t>
            </a:r>
            <a:r>
              <a:rPr lang="en-US" sz="4000" dirty="0">
                <a:latin typeface="Trajan Pro" panose="02020502050506020301" pitchFamily="18" charset="0"/>
              </a:rPr>
              <a:t> </a:t>
            </a:r>
            <a:r>
              <a:rPr lang="en-US" sz="4000" dirty="0" err="1">
                <a:latin typeface="Trajan Pro" panose="02020502050506020301" pitchFamily="18" charset="0"/>
              </a:rPr>
              <a:t>OpenScale</a:t>
            </a:r>
            <a:r>
              <a:rPr lang="en-US" sz="4000" dirty="0">
                <a:latin typeface="Trajan Pro" panose="02020502050506020301" pitchFamily="18" charset="0"/>
              </a:rPr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C1D6A-731E-471E-9869-1C2EB196C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ajan Pro" panose="02020502050506020301" pitchFamily="18" charset="0"/>
              </a:rPr>
              <a:t>Built-In USB-to-Serial Converter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E703A-1FB4-497F-8685-B78FED1EA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Trajan Pro" panose="02020502050506020301" pitchFamily="18" charset="0"/>
              </a:rPr>
              <a:t>Load cell Combinator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D1AB40-7017-48A1-B11A-EDB64523F89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53" y="2683216"/>
            <a:ext cx="3516312" cy="35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BD44080-A708-41C7-BE79-6C2AD0FAACF2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655" y="2794174"/>
            <a:ext cx="4945503" cy="32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95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4" name="Group 7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05" name="Freeform: Shape 7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06" name="Oval 7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07" name="Oval 7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08" name="Freeform: Shape 7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109" name="Rectangle 8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C7BC6-9F75-4101-8CC5-02F12588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61" y="11151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Trajan Pro" panose="02020502050506020301" pitchFamily="18" charset="0"/>
              </a:rPr>
              <a:t>Search For A Load Cell</a:t>
            </a:r>
          </a:p>
        </p:txBody>
      </p:sp>
      <p:sp>
        <p:nvSpPr>
          <p:cNvPr id="4110" name="Rectangle 82">
            <a:extLst>
              <a:ext uri="{FF2B5EF4-FFF2-40B4-BE49-F238E27FC236}">
                <a16:creationId xmlns:a16="http://schemas.microsoft.com/office/drawing/2014/main" id="{FB65C8B9-47B1-4A8D-B361-991241BB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Rectangle 84">
            <a:extLst>
              <a:ext uri="{FF2B5EF4-FFF2-40B4-BE49-F238E27FC236}">
                <a16:creationId xmlns:a16="http://schemas.microsoft.com/office/drawing/2014/main" id="{89FEFC1D-4E8B-4208-BFB8-A0A1D6F3B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47816-85D5-43D9-BBBA-8A7C3E214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118" y="3557939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1600" dirty="0">
                <a:latin typeface="Trajan Pro" panose="02020502050506020301" pitchFamily="18" charset="0"/>
              </a:rPr>
              <a:t>Found Four Load Cells</a:t>
            </a:r>
          </a:p>
          <a:p>
            <a:r>
              <a:rPr lang="en-US" sz="1600" dirty="0">
                <a:latin typeface="Trajan Pro" panose="02020502050506020301" pitchFamily="18" charset="0"/>
              </a:rPr>
              <a:t>Wheatstone bridge When Using 4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1D099D-46E8-4FEB-8998-80F8E4947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9595" y="725909"/>
            <a:ext cx="2626617" cy="2626617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onnecting 4x50kg bathroom scale load cell modules to Arduino with the HX711 module">
            <a:extLst>
              <a:ext uri="{FF2B5EF4-FFF2-40B4-BE49-F238E27FC236}">
                <a16:creationId xmlns:a16="http://schemas.microsoft.com/office/drawing/2014/main" id="{AE2F74DC-F6AF-48CC-8620-2818DDA61F2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6765" y="1152147"/>
            <a:ext cx="3541925" cy="1797526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rain gauge load cell hooked up to SparkFun's HX711 amplifier breakout board">
            <a:extLst>
              <a:ext uri="{FF2B5EF4-FFF2-40B4-BE49-F238E27FC236}">
                <a16:creationId xmlns:a16="http://schemas.microsoft.com/office/drawing/2014/main" id="{00141480-3CF7-423A-AD58-12953969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191" y="3647662"/>
            <a:ext cx="3285075" cy="219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12 pins of the load sensor combinator">
            <a:extLst>
              <a:ext uri="{FF2B5EF4-FFF2-40B4-BE49-F238E27FC236}">
                <a16:creationId xmlns:a16="http://schemas.microsoft.com/office/drawing/2014/main" id="{99B89433-41D0-4B2B-9716-47155D772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2" y="3505475"/>
            <a:ext cx="2626616" cy="262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440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3A54-912E-439E-9236-D8C87A4F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jan Pro" panose="02020502050506020301" pitchFamily="18" charset="0"/>
              </a:rPr>
              <a:t>Soldering </a:t>
            </a:r>
          </a:p>
        </p:txBody>
      </p:sp>
      <p:pic>
        <p:nvPicPr>
          <p:cNvPr id="6146" name="Picture 2" descr="10 Best Soldering Stations Of 2020: Reliability And ...">
            <a:extLst>
              <a:ext uri="{FF2B5EF4-FFF2-40B4-BE49-F238E27FC236}">
                <a16:creationId xmlns:a16="http://schemas.microsoft.com/office/drawing/2014/main" id="{22FECBEA-5275-45E3-AEB2-829A9538FB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61" y="2162175"/>
            <a:ext cx="4514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iosystems &amp; Agricultural Engineering | seeblue">
            <a:extLst>
              <a:ext uri="{FF2B5EF4-FFF2-40B4-BE49-F238E27FC236}">
                <a16:creationId xmlns:a16="http://schemas.microsoft.com/office/drawing/2014/main" id="{AE08BA58-9AA0-4DAF-8F74-57CE0C03A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034" y="1393371"/>
            <a:ext cx="3265715" cy="43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38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EE9EFE-D17F-428B-B463-304708CB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16" y="-280901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Trajan Pro" panose="02020502050506020301" pitchFamily="18" charset="0"/>
              </a:rPr>
              <a:t>Acquired Materials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24B7729-B510-4518-B46D-45F354EB3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6330" y="748152"/>
            <a:ext cx="3165358" cy="237401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ini Solderless Breadboard - White PRO 2 4 - Faranux ...">
            <a:extLst>
              <a:ext uri="{FF2B5EF4-FFF2-40B4-BE49-F238E27FC236}">
                <a16:creationId xmlns:a16="http://schemas.microsoft.com/office/drawing/2014/main" id="{CF12B564-6567-4CF4-9A04-77C776336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3474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8E4CD1D-7C69-404E-B4BB-24086835257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713" y="3536640"/>
            <a:ext cx="2779224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829246D-0294-42BD-AF6F-8E0A5F0C5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9749" y="3536947"/>
            <a:ext cx="2779225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120pcs Breadboard Jumper Wires 40Pin M-F M-M F-F - Rmigo">
            <a:extLst>
              <a:ext uri="{FF2B5EF4-FFF2-40B4-BE49-F238E27FC236}">
                <a16:creationId xmlns:a16="http://schemas.microsoft.com/office/drawing/2014/main" id="{4954356A-BFEE-4B8D-8D39-2F89B429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2" y="3536947"/>
            <a:ext cx="2649089" cy="26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73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6" name="Rectangle 8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D5D92-1F92-4892-A152-5FEFD6472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371409" cy="984885"/>
          </a:xfrm>
        </p:spPr>
        <p:txBody>
          <a:bodyPr wrap="square" anchor="ctr">
            <a:normAutofit/>
          </a:bodyPr>
          <a:lstStyle/>
          <a:p>
            <a:r>
              <a:rPr lang="en-US" sz="4800" dirty="0">
                <a:latin typeface="Trajan Pro" panose="02020502050506020301" pitchFamily="18" charset="0"/>
              </a:rPr>
              <a:t>Arduino UNO </a:t>
            </a:r>
          </a:p>
        </p:txBody>
      </p:sp>
      <p:sp>
        <p:nvSpPr>
          <p:cNvPr id="7177" name="Rectangle 85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8" name="Rectangle 87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CDF938B-A64E-4EA2-95CB-38ABB65C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148" y="2232043"/>
            <a:ext cx="5507138" cy="367601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735DD61-B220-4482-9365-BCB76490D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5921" y="2366374"/>
            <a:ext cx="4498159" cy="340735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9" name="Rectangle 8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4983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193</Words>
  <Application>Microsoft Office PowerPoint</Application>
  <PresentationFormat>Widescreen</PresentationFormat>
  <Paragraphs>51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Sitka Heading</vt:lpstr>
      <vt:lpstr>Source Sans Pro</vt:lpstr>
      <vt:lpstr>Trajan Pro</vt:lpstr>
      <vt:lpstr>3DFloatVTI</vt:lpstr>
      <vt:lpstr>Inventory Tracker</vt:lpstr>
      <vt:lpstr>What Caused the Motive?</vt:lpstr>
      <vt:lpstr>Initial Research</vt:lpstr>
      <vt:lpstr>FSRs </vt:lpstr>
      <vt:lpstr>Sparkfun OpenScale </vt:lpstr>
      <vt:lpstr>Search For A Load Cell</vt:lpstr>
      <vt:lpstr>Soldering </vt:lpstr>
      <vt:lpstr>Acquired Materials </vt:lpstr>
      <vt:lpstr>Arduino UNO </vt:lpstr>
      <vt:lpstr>FSR Using Arduino Uno</vt:lpstr>
      <vt:lpstr>DEMO</vt:lpstr>
      <vt:lpstr>Future Direction</vt:lpstr>
      <vt:lpstr>Conclusion</vt:lpstr>
      <vt:lpstr>Resources</vt:lpstr>
      <vt:lpstr>Group 36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Force Sensitive Resistor (FSR)</dc:title>
  <dc:creator>Thanh Nguyen</dc:creator>
  <cp:lastModifiedBy>Thanh Nguyen</cp:lastModifiedBy>
  <cp:revision>29</cp:revision>
  <dcterms:created xsi:type="dcterms:W3CDTF">2021-05-10T09:51:11Z</dcterms:created>
  <dcterms:modified xsi:type="dcterms:W3CDTF">2021-05-11T01:59:42Z</dcterms:modified>
</cp:coreProperties>
</file>